
<file path=[Content_Types].xml><?xml version="1.0" encoding="utf-8"?>
<Types xmlns="http://schemas.openxmlformats.org/package/2006/content-types"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256" r:id="rId2"/>
    <p:sldId id="268" r:id="rId3"/>
    <p:sldId id="269" r:id="rId4"/>
    <p:sldId id="257" r:id="rId5"/>
    <p:sldId id="258" r:id="rId6"/>
    <p:sldId id="261" r:id="rId7"/>
    <p:sldId id="259" r:id="rId8"/>
    <p:sldId id="260" r:id="rId9"/>
    <p:sldId id="262" r:id="rId10"/>
    <p:sldId id="263" r:id="rId11"/>
    <p:sldId id="264" r:id="rId12"/>
    <p:sldId id="265" r:id="rId13"/>
    <p:sldId id="266" r:id="rId14"/>
    <p:sldId id="267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</p:sldIdLst>
  <p:sldSz cx="9144000" cy="6858000" type="screen4x3"/>
  <p:notesSz cx="68580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0" d="100"/>
          <a:sy n="70" d="100"/>
        </p:scale>
        <p:origin x="-1158" y="1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33D5F55-5B88-4E12-A838-DAEF1EC401B1}" type="datetimeFigureOut">
              <a:rPr lang="en-US" smtClean="0"/>
              <a:pPr/>
              <a:t>9/4/2013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675"/>
            <a:ext cx="2971800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829675"/>
            <a:ext cx="2971800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BE2D2A6-B696-457E-A74E-9E2F3B0D74D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9825116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7B7C0DA-B439-4807-B7EA-7FB81ABE68FA}" type="datetimeFigureOut">
              <a:rPr lang="en-US" smtClean="0"/>
              <a:pPr/>
              <a:t>9/4/2013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049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16425"/>
            <a:ext cx="5486400" cy="41830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675"/>
            <a:ext cx="2971800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829675"/>
            <a:ext cx="2971800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FFD5564-50B6-403A-824E-4679DD45EDA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793652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FD5564-50B6-403A-824E-4679DD45EDA7}" type="slidenum">
              <a:rPr lang="en-US" smtClean="0"/>
              <a:pPr/>
              <a:t>1</a:t>
            </a:fld>
            <a:endParaRPr lang="en-US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FD5564-50B6-403A-824E-4679DD45EDA7}" type="slidenum">
              <a:rPr lang="en-US" smtClean="0"/>
              <a:pPr/>
              <a:t>10</a:t>
            </a:fld>
            <a:endParaRPr lang="en-US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FD5564-50B6-403A-824E-4679DD45EDA7}" type="slidenum">
              <a:rPr lang="en-US" smtClean="0"/>
              <a:pPr/>
              <a:t>11</a:t>
            </a:fld>
            <a:endParaRPr lang="en-US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FD5564-50B6-403A-824E-4679DD45EDA7}" type="slidenum">
              <a:rPr lang="en-US" smtClean="0"/>
              <a:pPr/>
              <a:t>12</a:t>
            </a:fld>
            <a:endParaRPr lang="en-US"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FD5564-50B6-403A-824E-4679DD45EDA7}" type="slidenum">
              <a:rPr lang="en-US" smtClean="0"/>
              <a:pPr/>
              <a:t>13</a:t>
            </a:fld>
            <a:endParaRPr lang="en-US" dirty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FD5564-50B6-403A-824E-4679DD45EDA7}" type="slidenum">
              <a:rPr lang="en-US" smtClean="0"/>
              <a:pPr/>
              <a:t>14</a:t>
            </a:fld>
            <a:endParaRPr lang="en-US" dirty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FD5564-50B6-403A-824E-4679DD45EDA7}" type="slidenum">
              <a:rPr lang="en-US" smtClean="0"/>
              <a:pPr/>
              <a:t>15</a:t>
            </a:fld>
            <a:endParaRPr lang="en-US" dirty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FD5564-50B6-403A-824E-4679DD45EDA7}" type="slidenum">
              <a:rPr lang="en-US" smtClean="0"/>
              <a:pPr/>
              <a:t>16</a:t>
            </a:fld>
            <a:endParaRPr lang="en-US" dirty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FD5564-50B6-403A-824E-4679DD45EDA7}" type="slidenum">
              <a:rPr lang="en-US" smtClean="0"/>
              <a:pPr/>
              <a:t>17</a:t>
            </a:fld>
            <a:endParaRPr lang="en-US" dirty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FD5564-50B6-403A-824E-4679DD45EDA7}" type="slidenum">
              <a:rPr lang="en-US" smtClean="0"/>
              <a:pPr/>
              <a:t>18</a:t>
            </a:fld>
            <a:endParaRPr lang="en-US" dirty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FD5564-50B6-403A-824E-4679DD45EDA7}" type="slidenum">
              <a:rPr lang="en-US" smtClean="0"/>
              <a:pPr/>
              <a:t>19</a:t>
            </a:fld>
            <a:endParaRPr 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FD5564-50B6-403A-824E-4679DD45EDA7}" type="slidenum">
              <a:rPr lang="en-US" smtClean="0"/>
              <a:pPr/>
              <a:t>2</a:t>
            </a:fld>
            <a:endParaRPr lang="en-US" dirty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FD5564-50B6-403A-824E-4679DD45EDA7}" type="slidenum">
              <a:rPr lang="en-US" smtClean="0"/>
              <a:pPr/>
              <a:t>20</a:t>
            </a:fld>
            <a:endParaRPr lang="en-US" dirty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FD5564-50B6-403A-824E-4679DD45EDA7}" type="slidenum">
              <a:rPr lang="en-US" smtClean="0"/>
              <a:pPr/>
              <a:t>21</a:t>
            </a:fld>
            <a:endParaRPr lang="en-US" dirty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FD5564-50B6-403A-824E-4679DD45EDA7}" type="slidenum">
              <a:rPr lang="en-US" smtClean="0"/>
              <a:pPr/>
              <a:t>22</a:t>
            </a:fld>
            <a:endParaRPr lang="en-US" dirty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FD5564-50B6-403A-824E-4679DD45EDA7}" type="slidenum">
              <a:rPr lang="en-US" smtClean="0"/>
              <a:pPr/>
              <a:t>23</a:t>
            </a:fld>
            <a:endParaRPr lang="en-US" dirty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FD5564-50B6-403A-824E-4679DD45EDA7}" type="slidenum">
              <a:rPr lang="en-US" smtClean="0"/>
              <a:pPr/>
              <a:t>24</a:t>
            </a:fld>
            <a:endParaRPr 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FD5564-50B6-403A-824E-4679DD45EDA7}" type="slidenum">
              <a:rPr lang="en-US" smtClean="0"/>
              <a:pPr/>
              <a:t>3</a:t>
            </a:fld>
            <a:endParaRPr lang="en-US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FD5564-50B6-403A-824E-4679DD45EDA7}" type="slidenum">
              <a:rPr lang="en-US" smtClean="0"/>
              <a:pPr/>
              <a:t>4</a:t>
            </a:fld>
            <a:endParaRPr lang="en-US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FD5564-50B6-403A-824E-4679DD45EDA7}" type="slidenum">
              <a:rPr lang="en-US" smtClean="0"/>
              <a:pPr/>
              <a:t>5</a:t>
            </a:fld>
            <a:endParaRPr lang="en-US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FD5564-50B6-403A-824E-4679DD45EDA7}" type="slidenum">
              <a:rPr lang="en-US" smtClean="0"/>
              <a:pPr/>
              <a:t>6</a:t>
            </a:fld>
            <a:endParaRPr lang="en-US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FD5564-50B6-403A-824E-4679DD45EDA7}" type="slidenum">
              <a:rPr lang="en-US" smtClean="0"/>
              <a:pPr/>
              <a:t>7</a:t>
            </a:fld>
            <a:endParaRPr lang="en-US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FD5564-50B6-403A-824E-4679DD45EDA7}" type="slidenum">
              <a:rPr lang="en-US" smtClean="0"/>
              <a:pPr/>
              <a:t>8</a:t>
            </a:fld>
            <a:endParaRPr lang="en-US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FD5564-50B6-403A-824E-4679DD45EDA7}" type="slidenum">
              <a:rPr lang="en-US" smtClean="0"/>
              <a:pPr/>
              <a:t>9</a:t>
            </a:fld>
            <a:endParaRPr 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275857-BC69-4B1C-8932-16EAE4CEF6AF}" type="datetimeFigureOut">
              <a:rPr lang="en-US" smtClean="0"/>
              <a:pPr/>
              <a:t>9/4/2013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A5C34C-5149-430C-8557-10F4323B7B36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275857-BC69-4B1C-8932-16EAE4CEF6AF}" type="datetimeFigureOut">
              <a:rPr lang="en-US" smtClean="0"/>
              <a:pPr/>
              <a:t>9/4/2013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A5C34C-5149-430C-8557-10F4323B7B36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275857-BC69-4B1C-8932-16EAE4CEF6AF}" type="datetimeFigureOut">
              <a:rPr lang="en-US" smtClean="0"/>
              <a:pPr/>
              <a:t>9/4/2013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A5C34C-5149-430C-8557-10F4323B7B36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275857-BC69-4B1C-8932-16EAE4CEF6AF}" type="datetimeFigureOut">
              <a:rPr lang="en-US" smtClean="0"/>
              <a:pPr/>
              <a:t>9/4/2013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A5C34C-5149-430C-8557-10F4323B7B36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275857-BC69-4B1C-8932-16EAE4CEF6AF}" type="datetimeFigureOut">
              <a:rPr lang="en-US" smtClean="0"/>
              <a:pPr/>
              <a:t>9/4/2013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A5C34C-5149-430C-8557-10F4323B7B36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275857-BC69-4B1C-8932-16EAE4CEF6AF}" type="datetimeFigureOut">
              <a:rPr lang="en-US" smtClean="0"/>
              <a:pPr/>
              <a:t>9/4/2013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A5C34C-5149-430C-8557-10F4323B7B36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275857-BC69-4B1C-8932-16EAE4CEF6AF}" type="datetimeFigureOut">
              <a:rPr lang="en-US" smtClean="0"/>
              <a:pPr/>
              <a:t>9/4/2013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A5C34C-5149-430C-8557-10F4323B7B36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275857-BC69-4B1C-8932-16EAE4CEF6AF}" type="datetimeFigureOut">
              <a:rPr lang="en-US" smtClean="0"/>
              <a:pPr/>
              <a:t>9/4/2013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A5C34C-5149-430C-8557-10F4323B7B36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275857-BC69-4B1C-8932-16EAE4CEF6AF}" type="datetimeFigureOut">
              <a:rPr lang="en-US" smtClean="0"/>
              <a:pPr/>
              <a:t>9/4/2013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A5C34C-5149-430C-8557-10F4323B7B36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275857-BC69-4B1C-8932-16EAE4CEF6AF}" type="datetimeFigureOut">
              <a:rPr lang="en-US" smtClean="0"/>
              <a:pPr/>
              <a:t>9/4/2013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A5C34C-5149-430C-8557-10F4323B7B36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275857-BC69-4B1C-8932-16EAE4CEF6AF}" type="datetimeFigureOut">
              <a:rPr lang="en-US" smtClean="0"/>
              <a:pPr/>
              <a:t>9/4/2013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A5C34C-5149-430C-8557-10F4323B7B36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3D4A8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275857-BC69-4B1C-8932-16EAE4CEF6AF}" type="datetimeFigureOut">
              <a:rPr lang="en-US" smtClean="0"/>
              <a:pPr/>
              <a:t>9/4/2013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A5C34C-5149-430C-8557-10F4323B7B36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w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gi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gif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gif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gif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jpeg"/><Relationship Id="rId4" Type="http://schemas.openxmlformats.org/officeDocument/2006/relationships/hyperlink" Target="http://1.bp.blogspot.com/_q8MDB0S2aQ0/TT2_YzQHLTI/AAAAAAAAAAQ/4NBvO4JYq24/s1600/isarithmic-ex-2.jpg" TargetMode="Externa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gif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gif"/><Relationship Id="rId4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://en.wikipedia.org/wiki/File:Pittsburgh_dawn_city_pano.jpg" TargetMode="External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jpeg"/><Relationship Id="rId5" Type="http://schemas.openxmlformats.org/officeDocument/2006/relationships/hyperlink" Target="http://en.wikipedia.org/wiki/File:Duquesne_Incline_from_top.jpg" TargetMode="External"/><Relationship Id="rId4" Type="http://schemas.openxmlformats.org/officeDocument/2006/relationships/image" Target="../media/image26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://en.wikipedia.org/wiki/File:Appalachian_region_of_United_States.gif" TargetMode="External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png"/><Relationship Id="rId5" Type="http://schemas.openxmlformats.org/officeDocument/2006/relationships/hyperlink" Target="//upload.wikimedia.org/wikipedia/commons/5/51/MapofEmergingUSMegaregions.png" TargetMode="External"/><Relationship Id="rId4" Type="http://schemas.openxmlformats.org/officeDocument/2006/relationships/image" Target="../media/image28.gif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jpeg"/><Relationship Id="rId3" Type="http://schemas.openxmlformats.org/officeDocument/2006/relationships/image" Target="../media/image30.jpeg"/><Relationship Id="rId7" Type="http://schemas.openxmlformats.org/officeDocument/2006/relationships/image" Target="../media/image34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.jpeg"/><Relationship Id="rId5" Type="http://schemas.openxmlformats.org/officeDocument/2006/relationships/image" Target="../media/image32.jpeg"/><Relationship Id="rId4" Type="http://schemas.openxmlformats.org/officeDocument/2006/relationships/image" Target="../media/image31.jpeg"/><Relationship Id="rId9" Type="http://schemas.openxmlformats.org/officeDocument/2006/relationships/image" Target="../media/image36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9.jpeg"/><Relationship Id="rId4" Type="http://schemas.openxmlformats.org/officeDocument/2006/relationships/image" Target="../media/image38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g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gi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Program Files\Microsoft Office\MEDIA\CAGCAT10\j0297749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2400" y="1066800"/>
            <a:ext cx="4800600" cy="4568276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200400" y="1143000"/>
            <a:ext cx="5943600" cy="1470025"/>
          </a:xfrm>
        </p:spPr>
        <p:txBody>
          <a:bodyPr/>
          <a:lstStyle/>
          <a:p>
            <a:r>
              <a:rPr lang="en-US" dirty="0" smtClean="0"/>
              <a:t>World Geography </a:t>
            </a:r>
            <a:br>
              <a:rPr lang="en-US" dirty="0" smtClean="0"/>
            </a:br>
            <a:r>
              <a:rPr lang="en-US" dirty="0" smtClean="0"/>
              <a:t>Core Concepts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876800" y="2743200"/>
            <a:ext cx="3886200" cy="1752600"/>
          </a:xfrm>
        </p:spPr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Geography Basics</a:t>
            </a:r>
            <a:endParaRPr lang="en-US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Map Basics</a:t>
            </a:r>
            <a:br>
              <a:rPr lang="en-US" dirty="0" smtClean="0"/>
            </a:br>
            <a:r>
              <a:rPr lang="en-US" dirty="0" smtClean="0"/>
              <a:t>Sections 1.1 and 1.4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4267200"/>
            <a:ext cx="8991600" cy="2590800"/>
          </a:xfrm>
        </p:spPr>
        <p:txBody>
          <a:bodyPr>
            <a:normAutofit fontScale="85000" lnSpcReduction="10000"/>
          </a:bodyPr>
          <a:lstStyle/>
          <a:p>
            <a:r>
              <a:rPr lang="en-US" dirty="0" smtClean="0"/>
              <a:t>Map Grids can be more complex. Latitude and longitude are another type of complex map grid. </a:t>
            </a:r>
          </a:p>
          <a:p>
            <a:r>
              <a:rPr lang="en-US" dirty="0" smtClean="0"/>
              <a:t>Latitude – The distance north or south of the Equator. </a:t>
            </a:r>
          </a:p>
          <a:p>
            <a:r>
              <a:rPr lang="en-US" dirty="0" smtClean="0"/>
              <a:t>Longitude – The distance east or west of the Prime Meridian. </a:t>
            </a:r>
          </a:p>
          <a:p>
            <a:r>
              <a:rPr lang="en-US" dirty="0" smtClean="0"/>
              <a:t>Degrees – Units used to measure distance between the lines of latitude and longitude. </a:t>
            </a:r>
            <a:endParaRPr lang="en-US" dirty="0"/>
          </a:p>
        </p:txBody>
      </p:sp>
      <p:pic>
        <p:nvPicPr>
          <p:cNvPr id="21506" name="Picture 2" descr="http://www.cibolasar.org/images/projections/primequ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4600" y="1447800"/>
            <a:ext cx="4191000" cy="282366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Map Basics</a:t>
            </a:r>
            <a:br>
              <a:rPr lang="en-US" dirty="0" smtClean="0"/>
            </a:br>
            <a:r>
              <a:rPr lang="en-US" dirty="0" smtClean="0"/>
              <a:t>Sections 1.1 and 1.4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382000" cy="2057400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Some important lines of latitude are: </a:t>
            </a:r>
          </a:p>
          <a:p>
            <a:pPr lvl="1">
              <a:buNone/>
            </a:pPr>
            <a:r>
              <a:rPr lang="en-US" dirty="0" smtClean="0"/>
              <a:t>0 degrees = Equator</a:t>
            </a:r>
          </a:p>
          <a:p>
            <a:pPr lvl="1">
              <a:buNone/>
            </a:pPr>
            <a:r>
              <a:rPr lang="en-US" dirty="0" smtClean="0"/>
              <a:t>23.5 degrees N = Tropic of Cancer</a:t>
            </a:r>
          </a:p>
          <a:p>
            <a:pPr lvl="1">
              <a:buNone/>
            </a:pPr>
            <a:r>
              <a:rPr lang="en-US" dirty="0" smtClean="0"/>
              <a:t>23.5 degrees S = Tropic of Capricorn</a:t>
            </a:r>
          </a:p>
          <a:p>
            <a:pPr lvl="1">
              <a:buNone/>
            </a:pPr>
            <a:endParaRPr lang="en-US" dirty="0"/>
          </a:p>
        </p:txBody>
      </p:sp>
      <p:pic>
        <p:nvPicPr>
          <p:cNvPr id="20486" name="Picture 6" descr="http://italyin30seconds.files.wordpress.com/2010/12/tropic-of-cancer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95400" y="3581400"/>
            <a:ext cx="6314874" cy="296799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Map Basics</a:t>
            </a:r>
            <a:br>
              <a:rPr lang="en-US" dirty="0" smtClean="0"/>
            </a:br>
            <a:r>
              <a:rPr lang="en-US" dirty="0" smtClean="0"/>
              <a:t>Sections 1.1 and 1.4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29000" y="1600200"/>
            <a:ext cx="5257800" cy="5257800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Some important lines of Longitude are:</a:t>
            </a:r>
          </a:p>
          <a:p>
            <a:pPr lvl="1">
              <a:buNone/>
            </a:pPr>
            <a:r>
              <a:rPr lang="en-US" dirty="0" smtClean="0"/>
              <a:t> 0 degrees = Prime Meridian</a:t>
            </a:r>
          </a:p>
          <a:p>
            <a:pPr lvl="1">
              <a:buNone/>
            </a:pPr>
            <a:r>
              <a:rPr lang="en-US" dirty="0" smtClean="0"/>
              <a:t>180 degrees = International Date Line</a:t>
            </a:r>
          </a:p>
          <a:p>
            <a:pPr lvl="1">
              <a:buNone/>
            </a:pPr>
            <a:endParaRPr lang="en-US" dirty="0" smtClean="0"/>
          </a:p>
          <a:p>
            <a:pPr lvl="1">
              <a:buNone/>
            </a:pPr>
            <a:r>
              <a:rPr lang="en-US" dirty="0" smtClean="0"/>
              <a:t>	How do we know the difference between 0 degrees latitude and longitude?</a:t>
            </a:r>
          </a:p>
          <a:p>
            <a:pPr lvl="1">
              <a:buNone/>
            </a:pPr>
            <a:r>
              <a:rPr lang="en-US" dirty="0" smtClean="0"/>
              <a:t>			By the order in which</a:t>
            </a:r>
          </a:p>
          <a:p>
            <a:pPr lvl="1">
              <a:buNone/>
            </a:pPr>
            <a:r>
              <a:rPr lang="en-US" dirty="0" smtClean="0"/>
              <a:t>                   the numbers are </a:t>
            </a:r>
          </a:p>
          <a:p>
            <a:pPr lvl="1">
              <a:buNone/>
            </a:pPr>
            <a:r>
              <a:rPr lang="en-US" dirty="0" smtClean="0"/>
              <a:t>			written.  Ex.:  23.5 N, 0</a:t>
            </a:r>
          </a:p>
        </p:txBody>
      </p:sp>
      <p:pic>
        <p:nvPicPr>
          <p:cNvPr id="22530" name="Picture 2" descr="Blue globe with Prime Meridian and Int'l Date Line drawn in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600" y="2971800"/>
            <a:ext cx="3657600" cy="348996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Map Basics</a:t>
            </a:r>
            <a:br>
              <a:rPr lang="en-US" dirty="0" smtClean="0"/>
            </a:br>
            <a:r>
              <a:rPr lang="en-US" dirty="0" smtClean="0"/>
              <a:t>Sections 1.1 and 1.4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371600"/>
            <a:ext cx="3352800" cy="5486400"/>
          </a:xfrm>
        </p:spPr>
        <p:txBody>
          <a:bodyPr>
            <a:normAutofit fontScale="85000" lnSpcReduction="10000"/>
          </a:bodyPr>
          <a:lstStyle/>
          <a:p>
            <a:r>
              <a:rPr lang="en-US" dirty="0" smtClean="0"/>
              <a:t>The Equator divides the Earth into two hemispheres (Halves of the Earth). These are the Northern and Southern Hemispheres. </a:t>
            </a:r>
          </a:p>
          <a:p>
            <a:r>
              <a:rPr lang="en-US" dirty="0" smtClean="0"/>
              <a:t>The Prime Meridian divides the Earth into the Eastern and Western Hemispheres. </a:t>
            </a:r>
            <a:endParaRPr lang="en-US" dirty="0"/>
          </a:p>
        </p:txBody>
      </p:sp>
      <p:pic>
        <p:nvPicPr>
          <p:cNvPr id="23554" name="Picture 2" descr="http://www.quia.com/files/quia/users/mcasby/thirdss/hemispheresmed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76600" y="1828800"/>
            <a:ext cx="5709642" cy="40386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Types of Maps </a:t>
            </a:r>
            <a:br>
              <a:rPr lang="en-US" dirty="0" smtClean="0"/>
            </a:br>
            <a:r>
              <a:rPr lang="en-US" dirty="0" smtClean="0"/>
              <a:t>Section 1.5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Physical Maps – A map that shows the natural features.</a:t>
            </a:r>
          </a:p>
          <a:p>
            <a:r>
              <a:rPr lang="en-US" dirty="0" smtClean="0"/>
              <a:t>Political Maps -  A map that shows political units. This could be boundaries between countries or states, even capitals and cities would be found on these maps. </a:t>
            </a:r>
          </a:p>
          <a:p>
            <a:r>
              <a:rPr lang="en-US" dirty="0" smtClean="0"/>
              <a:t>Special Purpose Maps – Maps that show the location or distribution of human or physical features. 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Types of Maps </a:t>
            </a:r>
            <a:br>
              <a:rPr lang="en-US" dirty="0" smtClean="0"/>
            </a:br>
            <a:r>
              <a:rPr lang="en-US" dirty="0" smtClean="0"/>
              <a:t>Section 1.5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447800"/>
            <a:ext cx="3200400" cy="5029200"/>
          </a:xfrm>
        </p:spPr>
        <p:txBody>
          <a:bodyPr/>
          <a:lstStyle/>
          <a:p>
            <a:r>
              <a:rPr lang="en-US" dirty="0" smtClean="0"/>
              <a:t>Physical </a:t>
            </a:r>
          </a:p>
          <a:p>
            <a:endParaRPr lang="en-US" dirty="0" smtClean="0"/>
          </a:p>
          <a:p>
            <a:pPr lvl="1"/>
            <a:r>
              <a:rPr lang="en-US" dirty="0" smtClean="0"/>
              <a:t>Elevation : height above sea level</a:t>
            </a:r>
          </a:p>
          <a:p>
            <a:pPr lvl="1">
              <a:buNone/>
            </a:pPr>
            <a:r>
              <a:rPr lang="en-US" dirty="0" smtClean="0"/>
              <a:t>		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</p:txBody>
      </p:sp>
      <p:pic>
        <p:nvPicPr>
          <p:cNvPr id="27650" name="Picture 2" descr="http://www.china-mike.com/wp-content/uploads/2011/01/physical-map-china-elevation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01505" y="1524000"/>
            <a:ext cx="6190095" cy="46482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7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1752600" y="2286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Types of Maps </a:t>
            </a:r>
            <a:br>
              <a:rPr lang="en-US" dirty="0" smtClean="0"/>
            </a:br>
            <a:r>
              <a:rPr lang="en-US" dirty="0" smtClean="0"/>
              <a:t>Section 1.5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 Political 	</a:t>
            </a:r>
            <a:endParaRPr lang="en-US" dirty="0"/>
          </a:p>
        </p:txBody>
      </p:sp>
      <p:pic>
        <p:nvPicPr>
          <p:cNvPr id="4" name="Picture 2" descr="http://geology.com/world/africa-map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57600" y="838200"/>
            <a:ext cx="5165102" cy="5715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1828800" y="2286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Types of Maps </a:t>
            </a:r>
            <a:br>
              <a:rPr lang="en-US" dirty="0" smtClean="0"/>
            </a:br>
            <a:r>
              <a:rPr lang="en-US" dirty="0" smtClean="0"/>
              <a:t>Section 1.5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371600"/>
            <a:ext cx="3276600" cy="4525963"/>
          </a:xfrm>
        </p:spPr>
        <p:txBody>
          <a:bodyPr/>
          <a:lstStyle/>
          <a:p>
            <a:r>
              <a:rPr lang="en-US" dirty="0" smtClean="0"/>
              <a:t>Special Purpose</a:t>
            </a:r>
            <a:endParaRPr lang="en-US" dirty="0"/>
          </a:p>
        </p:txBody>
      </p:sp>
      <p:pic>
        <p:nvPicPr>
          <p:cNvPr id="28676" name="Picture 4" descr="http://cdn2.likethedew.netdna-cdn.com/wp-content/uploads/2012/04/t-splost_map-480x37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43600" y="152400"/>
            <a:ext cx="3059410" cy="2383791"/>
          </a:xfrm>
          <a:prstGeom prst="rect">
            <a:avLst/>
          </a:prstGeom>
          <a:noFill/>
        </p:spPr>
      </p:pic>
      <p:pic>
        <p:nvPicPr>
          <p:cNvPr id="28678" name="Picture 6" descr="http://1.bp.blogspot.com/_q8MDB0S2aQ0/TT2_YzQHLTI/AAAAAAAAAAQ/4NBvO4JYq24/s320/isarithmic-ex-2.jpg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7200" y="2057400"/>
            <a:ext cx="6324600" cy="46051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86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86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Geography’s Five Themes</a:t>
            </a:r>
            <a:br>
              <a:rPr lang="en-US" dirty="0" smtClean="0"/>
            </a:br>
            <a:r>
              <a:rPr lang="en-US" dirty="0" smtClean="0"/>
              <a:t>Section 1.2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600200"/>
            <a:ext cx="8991600" cy="4800600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Geographers ask 2 basic questions.</a:t>
            </a:r>
          </a:p>
          <a:p>
            <a:pPr lvl="1"/>
            <a:r>
              <a:rPr lang="en-US" dirty="0" smtClean="0"/>
              <a:t>Where are things at?</a:t>
            </a:r>
          </a:p>
          <a:p>
            <a:pPr lvl="1"/>
            <a:r>
              <a:rPr lang="en-US" dirty="0" smtClean="0"/>
              <a:t>Why are they there? </a:t>
            </a:r>
          </a:p>
          <a:p>
            <a:pPr lvl="1">
              <a:buNone/>
            </a:pPr>
            <a:endParaRPr lang="en-US" dirty="0" smtClean="0"/>
          </a:p>
          <a:p>
            <a:pPr lvl="0"/>
            <a:r>
              <a:rPr lang="en-US" dirty="0" smtClean="0">
                <a:solidFill>
                  <a:prstClr val="black"/>
                </a:solidFill>
              </a:rPr>
              <a:t>The five themes of geography help the geographers to answer those questions and categorize the information that they find.</a:t>
            </a:r>
          </a:p>
          <a:p>
            <a:pPr lvl="0">
              <a:buNone/>
            </a:pPr>
            <a:endParaRPr lang="en-US" dirty="0" smtClean="0">
              <a:solidFill>
                <a:prstClr val="black"/>
              </a:solidFill>
            </a:endParaRPr>
          </a:p>
          <a:p>
            <a:pPr lvl="0"/>
            <a:r>
              <a:rPr lang="en-US" dirty="0" smtClean="0">
                <a:solidFill>
                  <a:prstClr val="black"/>
                </a:solidFill>
              </a:rPr>
              <a:t>The five themes are: Location, Place, Region, Movement, and Human-Environment Interaction</a:t>
            </a:r>
          </a:p>
          <a:p>
            <a:pPr lvl="1">
              <a:buNone/>
            </a:pPr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Geography’s Five Themes</a:t>
            </a:r>
            <a:br>
              <a:rPr lang="en-US" dirty="0" smtClean="0"/>
            </a:br>
            <a:r>
              <a:rPr lang="en-US" dirty="0" smtClean="0"/>
              <a:t>Section 1.2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447801"/>
            <a:ext cx="8229600" cy="2743199"/>
          </a:xfrm>
        </p:spPr>
        <p:txBody>
          <a:bodyPr>
            <a:normAutofit fontScale="85000" lnSpcReduction="20000"/>
          </a:bodyPr>
          <a:lstStyle/>
          <a:p>
            <a:r>
              <a:rPr lang="en-US" dirty="0" smtClean="0"/>
              <a:t>Location – Where something is found. </a:t>
            </a:r>
          </a:p>
          <a:p>
            <a:pPr lvl="1"/>
            <a:r>
              <a:rPr lang="en-US" dirty="0" smtClean="0"/>
              <a:t>Absolute Location – Exact position on Earth</a:t>
            </a:r>
          </a:p>
          <a:p>
            <a:pPr lvl="2"/>
            <a:r>
              <a:rPr lang="en-US" dirty="0" smtClean="0"/>
              <a:t>Latitude and Longitude</a:t>
            </a:r>
          </a:p>
          <a:p>
            <a:pPr lvl="2"/>
            <a:r>
              <a:rPr lang="en-US" dirty="0" smtClean="0"/>
              <a:t>Postal Address</a:t>
            </a:r>
          </a:p>
          <a:p>
            <a:pPr lvl="1"/>
            <a:r>
              <a:rPr lang="en-US" dirty="0" smtClean="0">
                <a:solidFill>
                  <a:prstClr val="black"/>
                </a:solidFill>
              </a:rPr>
              <a:t>Relative Location – Location of a place, relative to another place. A description of where something is located. </a:t>
            </a:r>
          </a:p>
          <a:p>
            <a:pPr lvl="2"/>
            <a:r>
              <a:rPr lang="en-US" dirty="0" smtClean="0">
                <a:solidFill>
                  <a:prstClr val="black"/>
                </a:solidFill>
              </a:rPr>
              <a:t>Mentioning landmarks</a:t>
            </a:r>
          </a:p>
          <a:p>
            <a:pPr lvl="2"/>
            <a:r>
              <a:rPr lang="en-US" dirty="0" smtClean="0">
                <a:solidFill>
                  <a:prstClr val="black"/>
                </a:solidFill>
              </a:rPr>
              <a:t>Distance from other cities</a:t>
            </a:r>
          </a:p>
          <a:p>
            <a:pPr lvl="2">
              <a:buNone/>
            </a:pPr>
            <a:endParaRPr lang="en-US" dirty="0" smtClean="0"/>
          </a:p>
          <a:p>
            <a:pPr lvl="2">
              <a:buNone/>
            </a:pPr>
            <a:endParaRPr lang="en-US" dirty="0"/>
          </a:p>
        </p:txBody>
      </p:sp>
      <p:pic>
        <p:nvPicPr>
          <p:cNvPr id="10242" name="Picture 2" descr="http://www.worldatlas.com/webimage/countrys/namerica/usstates/panewzz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91000" y="3505200"/>
            <a:ext cx="4343400" cy="3174369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228600" y="4572000"/>
            <a:ext cx="39624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Harrisburg –</a:t>
            </a:r>
          </a:p>
          <a:p>
            <a:r>
              <a:rPr lang="en-US" dirty="0" smtClean="0"/>
              <a:t>    </a:t>
            </a:r>
            <a:r>
              <a:rPr lang="en-US" u="sng" dirty="0" smtClean="0"/>
              <a:t>Absolute Location </a:t>
            </a:r>
            <a:r>
              <a:rPr lang="en-US" dirty="0" smtClean="0"/>
              <a:t>– 40 N, 76 W</a:t>
            </a:r>
          </a:p>
          <a:p>
            <a:r>
              <a:rPr lang="en-US" dirty="0" smtClean="0"/>
              <a:t>    </a:t>
            </a:r>
            <a:r>
              <a:rPr lang="en-US" u="sng" dirty="0" smtClean="0"/>
              <a:t>Relative Location </a:t>
            </a:r>
            <a:r>
              <a:rPr lang="en-US" dirty="0" smtClean="0"/>
              <a:t>– NE of Gettysburg</a:t>
            </a:r>
          </a:p>
          <a:p>
            <a:r>
              <a:rPr lang="en-US" dirty="0" smtClean="0"/>
              <a:t>                  or on the Susquehanna River 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4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0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3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Ways to Show the Earth’s Surface</a:t>
            </a:r>
            <a:br>
              <a:rPr lang="en-US" dirty="0" smtClean="0"/>
            </a:br>
            <a:r>
              <a:rPr lang="en-US" dirty="0" smtClean="0"/>
              <a:t>Section 1.3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153400" cy="4525963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There are many different ways to show the Earth’s surface. </a:t>
            </a:r>
          </a:p>
          <a:p>
            <a:r>
              <a:rPr lang="en-US" dirty="0" smtClean="0"/>
              <a:t>Globes</a:t>
            </a:r>
          </a:p>
          <a:p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Photographs</a:t>
            </a:r>
          </a:p>
          <a:p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Map Projections</a:t>
            </a:r>
            <a:endParaRPr lang="en-US" dirty="0"/>
          </a:p>
        </p:txBody>
      </p:sp>
      <p:pic>
        <p:nvPicPr>
          <p:cNvPr id="24578" name="Picture 2" descr="http://upload.wikimedia.org/wikipedia/commons/thumb/9/9f/GEO_Globe.jpg/220px-GEO_Glob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24200" y="2590800"/>
            <a:ext cx="2095500" cy="2419351"/>
          </a:xfrm>
          <a:prstGeom prst="rect">
            <a:avLst/>
          </a:prstGeom>
          <a:noFill/>
        </p:spPr>
      </p:pic>
      <p:pic>
        <p:nvPicPr>
          <p:cNvPr id="24580" name="Picture 4" descr="http://www.satimagingcorp.com/images/hurghada_google_earth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760990">
            <a:off x="5192136" y="2720235"/>
            <a:ext cx="3619242" cy="2305050"/>
          </a:xfrm>
          <a:prstGeom prst="rect">
            <a:avLst/>
          </a:prstGeom>
          <a:noFill/>
        </p:spPr>
      </p:pic>
      <p:pic>
        <p:nvPicPr>
          <p:cNvPr id="24582" name="Picture 6" descr="http://www.colorado.edu/geography/gcraft/notes/mapproj/gif/robinson.gi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72000" y="4788887"/>
            <a:ext cx="3276600" cy="206911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24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245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245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228600" y="3048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Geography’s Five Themes</a:t>
            </a:r>
            <a:br>
              <a:rPr lang="en-US" dirty="0" smtClean="0"/>
            </a:br>
            <a:r>
              <a:rPr lang="en-US" dirty="0" smtClean="0"/>
              <a:t>Section 1.2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28800"/>
            <a:ext cx="8229600" cy="4525963"/>
          </a:xfrm>
        </p:spPr>
        <p:txBody>
          <a:bodyPr/>
          <a:lstStyle/>
          <a:p>
            <a:r>
              <a:rPr lang="en-US" dirty="0" smtClean="0"/>
              <a:t>Place – The mix of human and non-human features found at a location. </a:t>
            </a:r>
          </a:p>
          <a:p>
            <a:pPr lvl="1"/>
            <a:r>
              <a:rPr lang="en-US" dirty="0" smtClean="0"/>
              <a:t>Hilly, Four Seasons, Many Rivers, 2</a:t>
            </a:r>
            <a:r>
              <a:rPr lang="en-US" baseline="30000" dirty="0" smtClean="0"/>
              <a:t>nd</a:t>
            </a:r>
            <a:r>
              <a:rPr lang="en-US" dirty="0" smtClean="0"/>
              <a:t> Largest City in PA, Has been known for its steel production, Listed as one of the most livable cities in the world. </a:t>
            </a:r>
            <a:endParaRPr lang="en-US" dirty="0"/>
          </a:p>
        </p:txBody>
      </p:sp>
      <p:pic>
        <p:nvPicPr>
          <p:cNvPr id="8194" name="Picture 2" descr="http://upload.wikimedia.org/wikipedia/commons/thumb/8/89/Pittsburgh_dawn_city_pano.jpg/1212px-Pittsburgh_dawn_city_pano.jpg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8600" y="4419600"/>
            <a:ext cx="8686800" cy="1791832"/>
          </a:xfrm>
          <a:prstGeom prst="rect">
            <a:avLst/>
          </a:prstGeom>
          <a:noFill/>
        </p:spPr>
      </p:pic>
      <p:pic>
        <p:nvPicPr>
          <p:cNvPr id="8196" name="Picture 4" descr="http://upload.wikimedia.org/wikipedia/commons/thumb/e/ee/Duquesne_Incline_from_top.jpg/220px-Duquesne_Incline_from_top.jpg">
            <a:hlinkClick r:id="rId5"/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705600" y="228600"/>
            <a:ext cx="2019300" cy="1514476"/>
          </a:xfrm>
          <a:prstGeom prst="rect">
            <a:avLst/>
          </a:prstGeom>
          <a:noFill/>
        </p:spPr>
      </p:pic>
      <p:pic>
        <p:nvPicPr>
          <p:cNvPr id="6" name="Picture 2" descr="http://upload.wikimedia.org/wikipedia/commons/thumb/8/89/Pittsburgh_dawn_city_pano.jpg/1212px-Pittsburgh_dawn_city_pano.jpg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8600" y="4343400"/>
            <a:ext cx="8686800" cy="1791832"/>
          </a:xfrm>
          <a:prstGeom prst="rect">
            <a:avLst/>
          </a:prstGeom>
          <a:noFill/>
        </p:spPr>
      </p:pic>
      <p:pic>
        <p:nvPicPr>
          <p:cNvPr id="7" name="Picture 4" descr="http://upload.wikimedia.org/wikipedia/commons/thumb/e/ee/Duquesne_Incline_from_top.jpg/220px-Duquesne_Incline_from_top.jpg">
            <a:hlinkClick r:id="rId5"/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705600" y="152400"/>
            <a:ext cx="2019300" cy="15144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Geography’s Five Themes</a:t>
            </a:r>
            <a:br>
              <a:rPr lang="en-US" dirty="0" smtClean="0"/>
            </a:br>
            <a:r>
              <a:rPr lang="en-US" dirty="0" smtClean="0"/>
              <a:t>Section 1.2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Region – Area with one common characteristic</a:t>
            </a:r>
          </a:p>
          <a:p>
            <a:pPr lvl="1"/>
            <a:r>
              <a:rPr lang="en-US" dirty="0" smtClean="0"/>
              <a:t>Climate, landforms, population, history, culture</a:t>
            </a:r>
            <a:endParaRPr lang="en-US" dirty="0"/>
          </a:p>
        </p:txBody>
      </p:sp>
      <p:pic>
        <p:nvPicPr>
          <p:cNvPr id="6146" name="Picture 2" descr="Appalachian region of United States.gif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8600" y="2895600"/>
            <a:ext cx="3542798" cy="3638551"/>
          </a:xfrm>
          <a:prstGeom prst="rect">
            <a:avLst/>
          </a:prstGeom>
          <a:noFill/>
        </p:spPr>
      </p:pic>
      <p:pic>
        <p:nvPicPr>
          <p:cNvPr id="6152" name="Picture 8" descr="File:MapofEmergingUSMegaregions.png">
            <a:hlinkClick r:id="rId5"/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962400" y="3276600"/>
            <a:ext cx="4917973" cy="32766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6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2" name="Picture 6" descr="http://workboatsinternational.com/images/barg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600" y="3124200"/>
            <a:ext cx="2514600" cy="1703070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Geography’s Five Themes</a:t>
            </a:r>
            <a:br>
              <a:rPr lang="en-US" dirty="0" smtClean="0"/>
            </a:br>
            <a:r>
              <a:rPr lang="en-US" dirty="0" smtClean="0"/>
              <a:t>Section 1.2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371600"/>
            <a:ext cx="8229600" cy="4525963"/>
          </a:xfrm>
        </p:spPr>
        <p:txBody>
          <a:bodyPr/>
          <a:lstStyle/>
          <a:p>
            <a:r>
              <a:rPr lang="en-US" dirty="0" smtClean="0"/>
              <a:t>Movement – How people, goods, and ideas move from one place to another. </a:t>
            </a:r>
          </a:p>
          <a:p>
            <a:pPr lvl="1"/>
            <a:r>
              <a:rPr lang="en-US" dirty="0" smtClean="0"/>
              <a:t>Physical Movement OR Mental Movement</a:t>
            </a:r>
          </a:p>
          <a:p>
            <a:pPr lvl="1">
              <a:buNone/>
            </a:pPr>
            <a:endParaRPr lang="en-US" dirty="0"/>
          </a:p>
        </p:txBody>
      </p:sp>
      <p:pic>
        <p:nvPicPr>
          <p:cNvPr id="4098" name="Picture 2" descr="http://hanoibeauty.org/wp-content/uploads/2012/05/Train-fares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743200" y="4724400"/>
            <a:ext cx="2428875" cy="1943101"/>
          </a:xfrm>
          <a:prstGeom prst="rect">
            <a:avLst/>
          </a:prstGeom>
          <a:noFill/>
        </p:spPr>
      </p:pic>
      <p:pic>
        <p:nvPicPr>
          <p:cNvPr id="4100" name="Picture 4" descr="http://fastertruck.com/product_images/uploaded_images/kw53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819400" y="2895600"/>
            <a:ext cx="2514600" cy="1674724"/>
          </a:xfrm>
          <a:prstGeom prst="rect">
            <a:avLst/>
          </a:prstGeom>
          <a:noFill/>
        </p:spPr>
      </p:pic>
      <p:pic>
        <p:nvPicPr>
          <p:cNvPr id="4104" name="Picture 8" descr="http://wac.450f.edgecastcdn.net/80450F/k99.com/files/2010/12/Classroom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562600" y="4724400"/>
            <a:ext cx="3194087" cy="2133600"/>
          </a:xfrm>
          <a:prstGeom prst="rect">
            <a:avLst/>
          </a:prstGeom>
          <a:noFill/>
        </p:spPr>
      </p:pic>
      <p:pic>
        <p:nvPicPr>
          <p:cNvPr id="4106" name="Picture 10" descr="http://t2.gstatic.com/images?q=tbn:ANd9GcTisirEygCqwdlNzShyxI5zjcceF5WZEvz3m8BnXSys3QUvgnLgeA&amp;t=1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410200" y="3124200"/>
            <a:ext cx="1833417" cy="1512571"/>
          </a:xfrm>
          <a:prstGeom prst="rect">
            <a:avLst/>
          </a:prstGeom>
          <a:noFill/>
        </p:spPr>
      </p:pic>
      <p:pic>
        <p:nvPicPr>
          <p:cNvPr id="4108" name="Picture 12" descr="http://www.dreamstime.com/teen-talking-on-cell-phone-thumb11663895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391400" y="2286000"/>
            <a:ext cx="1536700" cy="2305050"/>
          </a:xfrm>
          <a:prstGeom prst="rect">
            <a:avLst/>
          </a:prstGeom>
          <a:noFill/>
        </p:spPr>
      </p:pic>
      <p:pic>
        <p:nvPicPr>
          <p:cNvPr id="4110" name="Picture 14" descr="http://integracore.com/blog/wp-content/uploads/2011/02/ups767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28600" y="4953000"/>
            <a:ext cx="2457450" cy="16383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4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4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4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4" name="Picture 6" descr="http://terraced.terracedhousing.com/images/terrace-farming-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600" y="2971800"/>
            <a:ext cx="3716053" cy="247173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Geography’s Five Themes</a:t>
            </a:r>
            <a:br>
              <a:rPr lang="en-US" dirty="0" smtClean="0"/>
            </a:br>
            <a:r>
              <a:rPr lang="en-US" dirty="0" smtClean="0"/>
              <a:t>Section 1.2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371600"/>
            <a:ext cx="8229600" cy="4525963"/>
          </a:xfrm>
        </p:spPr>
        <p:txBody>
          <a:bodyPr/>
          <a:lstStyle/>
          <a:p>
            <a:r>
              <a:rPr lang="en-US" dirty="0" smtClean="0"/>
              <a:t>Human-Environment Interaction – How people affect the environment and how the environment affects them. </a:t>
            </a:r>
            <a:endParaRPr lang="en-US" dirty="0"/>
          </a:p>
        </p:txBody>
      </p:sp>
      <p:pic>
        <p:nvPicPr>
          <p:cNvPr id="2052" name="Picture 4" descr="http://timeoutnewyorkkids.com/sites/default/files/imagecache/timeout_492x330/images/articles/63/63.ft.x491.winter.splash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57800" y="2362200"/>
            <a:ext cx="3276600" cy="2197719"/>
          </a:xfrm>
          <a:prstGeom prst="rect">
            <a:avLst/>
          </a:prstGeom>
          <a:noFill/>
        </p:spPr>
      </p:pic>
      <p:pic>
        <p:nvPicPr>
          <p:cNvPr id="2050" name="Picture 2" descr="http://htmlhelp.com/~liam/Ontario/NiagaraFalls/RainbowBridge/RainbowBridge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191000" y="4724400"/>
            <a:ext cx="2844800" cy="21336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u="sng" dirty="0" smtClean="0"/>
              <a:t>Bibliography</a:t>
            </a:r>
            <a:endParaRPr lang="en-US" u="sn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Chu, Gregory H., Susan Wiley. Hardwick, Donald G. </a:t>
            </a:r>
            <a:r>
              <a:rPr lang="en-US" dirty="0" err="1" smtClean="0"/>
              <a:t>Holtgrieve</a:t>
            </a:r>
            <a:r>
              <a:rPr lang="en-US" dirty="0" smtClean="0"/>
              <a:t>, Grant P. Wiggins, George F. </a:t>
            </a:r>
            <a:r>
              <a:rPr lang="en-US" dirty="0" err="1" smtClean="0"/>
              <a:t>Sabato</a:t>
            </a:r>
            <a:r>
              <a:rPr lang="en-US" dirty="0" smtClean="0"/>
              <a:t>, and Michael M. Yell. </a:t>
            </a:r>
            <a:r>
              <a:rPr lang="en-US" i="1" dirty="0" smtClean="0"/>
              <a:t>My World Geography.</a:t>
            </a:r>
            <a:r>
              <a:rPr lang="en-US" dirty="0" smtClean="0"/>
              <a:t> Boston, Mass: Pearson, 2011. Print.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8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5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5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Ways to Show the Earth’s Surface</a:t>
            </a:r>
            <a:br>
              <a:rPr lang="en-US" dirty="0" smtClean="0"/>
            </a:br>
            <a:r>
              <a:rPr lang="en-US" dirty="0" smtClean="0"/>
              <a:t>Section 1.3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447800"/>
            <a:ext cx="6248400" cy="5181600"/>
          </a:xfrm>
        </p:spPr>
        <p:txBody>
          <a:bodyPr>
            <a:normAutofit fontScale="92500" lnSpcReduction="20000"/>
          </a:bodyPr>
          <a:lstStyle/>
          <a:p>
            <a:r>
              <a:rPr lang="en-US" dirty="0" smtClean="0"/>
              <a:t>GLOBES</a:t>
            </a:r>
          </a:p>
          <a:p>
            <a:pPr lvl="1"/>
            <a:r>
              <a:rPr lang="en-US" dirty="0" smtClean="0"/>
              <a:t>Benefits: Accurate Shapes</a:t>
            </a:r>
          </a:p>
          <a:p>
            <a:pPr lvl="1"/>
            <a:r>
              <a:rPr lang="en-US" dirty="0" smtClean="0"/>
              <a:t>Drawbacks: Too bulky to carry around</a:t>
            </a:r>
          </a:p>
          <a:p>
            <a:pPr lvl="0"/>
            <a:r>
              <a:rPr lang="en-US" dirty="0" smtClean="0">
                <a:solidFill>
                  <a:prstClr val="black"/>
                </a:solidFill>
              </a:rPr>
              <a:t>PHOTOGRAPHS/GPS</a:t>
            </a:r>
          </a:p>
          <a:p>
            <a:pPr lvl="1"/>
            <a:r>
              <a:rPr lang="en-US" dirty="0" smtClean="0"/>
              <a:t>Benefits: Show large areas and many details</a:t>
            </a:r>
          </a:p>
          <a:p>
            <a:pPr lvl="1"/>
            <a:r>
              <a:rPr lang="en-US" dirty="0" smtClean="0"/>
              <a:t>Drawbacks: Not specific enough or Inaccurate/Outdated</a:t>
            </a:r>
          </a:p>
          <a:p>
            <a:pPr lvl="0"/>
            <a:r>
              <a:rPr lang="en-US" dirty="0" smtClean="0">
                <a:solidFill>
                  <a:prstClr val="black"/>
                </a:solidFill>
              </a:rPr>
              <a:t>MAP PROJECTIONS</a:t>
            </a:r>
          </a:p>
          <a:p>
            <a:pPr lvl="1"/>
            <a:r>
              <a:rPr lang="en-US" dirty="0" smtClean="0">
                <a:solidFill>
                  <a:prstClr val="black"/>
                </a:solidFill>
              </a:rPr>
              <a:t>Benefits: Fairly Accurate, Convenient</a:t>
            </a:r>
          </a:p>
          <a:p>
            <a:pPr lvl="1"/>
            <a:r>
              <a:rPr lang="en-US" dirty="0" smtClean="0">
                <a:solidFill>
                  <a:prstClr val="black"/>
                </a:solidFill>
              </a:rPr>
              <a:t>Drawbacks: Distortions due to the difference in shapes</a:t>
            </a:r>
          </a:p>
          <a:p>
            <a:pPr lvl="1">
              <a:buNone/>
            </a:pPr>
            <a:endParaRPr lang="en-US" dirty="0" smtClean="0"/>
          </a:p>
          <a:p>
            <a:pPr lvl="1">
              <a:buNone/>
            </a:pPr>
            <a:endParaRPr lang="en-US" dirty="0" smtClean="0"/>
          </a:p>
        </p:txBody>
      </p:sp>
      <p:pic>
        <p:nvPicPr>
          <p:cNvPr id="26626" name="Picture 2" descr="http://t2.gstatic.com/images?q=tbn:ANd9GcTv_MiIW0jRniZnmjDCgI4EUQa1OxHecmeiOiqCJrnjOV2BuwOfbw&amp;t=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77000" y="1295400"/>
            <a:ext cx="2543175" cy="1800225"/>
          </a:xfrm>
          <a:prstGeom prst="rect">
            <a:avLst/>
          </a:prstGeom>
          <a:noFill/>
        </p:spPr>
      </p:pic>
      <p:pic>
        <p:nvPicPr>
          <p:cNvPr id="26628" name="Picture 4" descr="http://africa.updmedia.com/cameroon/google_douala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91200" y="3200400"/>
            <a:ext cx="3352800" cy="2145130"/>
          </a:xfrm>
          <a:prstGeom prst="rect">
            <a:avLst/>
          </a:prstGeom>
          <a:noFill/>
        </p:spPr>
      </p:pic>
      <p:pic>
        <p:nvPicPr>
          <p:cNvPr id="26630" name="Picture 6" descr="http://ckccomm.no-ip.org/~glen/wunnenbergs/wp-content/uploads/2011/08/fast_tracker3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477000" y="4876800"/>
            <a:ext cx="2143125" cy="18383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Map Basics</a:t>
            </a:r>
            <a:br>
              <a:rPr lang="en-US" dirty="0" smtClean="0"/>
            </a:br>
            <a:r>
              <a:rPr lang="en-US" dirty="0" smtClean="0"/>
              <a:t>Sections 1.1 and 1.4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Map Key – explains the symbols and shading on the map</a:t>
            </a:r>
            <a:endParaRPr lang="en-US" dirty="0"/>
          </a:p>
        </p:txBody>
      </p:sp>
      <p:pic>
        <p:nvPicPr>
          <p:cNvPr id="11266" name="Picture 2" descr="http://computerkiddoswiki.pbworks.com/f/map%2520key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47800" y="2743200"/>
            <a:ext cx="6477000" cy="371803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Map Basics</a:t>
            </a:r>
            <a:br>
              <a:rPr lang="en-US" dirty="0" smtClean="0"/>
            </a:br>
            <a:r>
              <a:rPr lang="en-US" dirty="0" smtClean="0"/>
              <a:t>Sections 1.1 and 1.4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Compass Rose – part of a map that shows direction </a:t>
            </a:r>
            <a:endParaRPr lang="en-US" dirty="0"/>
          </a:p>
        </p:txBody>
      </p:sp>
      <p:pic>
        <p:nvPicPr>
          <p:cNvPr id="15362" name="Picture 2" descr="Compass Rose Imag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8354475" y="-26046113"/>
            <a:ext cx="2686050" cy="2857500"/>
          </a:xfrm>
          <a:prstGeom prst="rect">
            <a:avLst/>
          </a:prstGeom>
          <a:noFill/>
        </p:spPr>
      </p:pic>
      <p:pic>
        <p:nvPicPr>
          <p:cNvPr id="15364" name="Picture 4" descr="Compass Rose Imag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8354475" y="-26046113"/>
            <a:ext cx="2686050" cy="2857500"/>
          </a:xfrm>
          <a:prstGeom prst="rect">
            <a:avLst/>
          </a:prstGeom>
          <a:noFill/>
        </p:spPr>
      </p:pic>
      <p:pic>
        <p:nvPicPr>
          <p:cNvPr id="15366" name="Picture 6" descr="Compass Rose Imag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8354475" y="-26046113"/>
            <a:ext cx="2686050" cy="2857500"/>
          </a:xfrm>
          <a:prstGeom prst="rect">
            <a:avLst/>
          </a:prstGeom>
          <a:noFill/>
        </p:spPr>
      </p:pic>
      <p:pic>
        <p:nvPicPr>
          <p:cNvPr id="15372" name="Picture 12" descr="Alaska fishing for halibut and saltwater salmon fishing on the Kenai Peninsula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828800" y="2895600"/>
            <a:ext cx="5715000" cy="372139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3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Map Basics</a:t>
            </a:r>
            <a:br>
              <a:rPr lang="en-US" dirty="0" smtClean="0"/>
            </a:br>
            <a:r>
              <a:rPr lang="en-US" dirty="0" smtClean="0"/>
              <a:t>Sections 1.1 and 1.4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600200"/>
            <a:ext cx="5181600" cy="4525963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Cardinal Directions – North (N), South (S), East (E), and West (W)</a:t>
            </a:r>
          </a:p>
          <a:p>
            <a:r>
              <a:rPr lang="en-US" dirty="0" smtClean="0"/>
              <a:t>Intermediate Directions – The directions that fall between the cardinal directions. Northwest (NW), Southwest (SW), Northeast (NE), and Southeast (SE)</a:t>
            </a:r>
            <a:endParaRPr lang="en-US" dirty="0"/>
          </a:p>
        </p:txBody>
      </p:sp>
      <p:pic>
        <p:nvPicPr>
          <p:cNvPr id="4" name="Picture 8" descr="http://www.debrady.com/catalogue/hanging/images/Compass%20Ros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67400" y="1447800"/>
            <a:ext cx="2261807" cy="2362200"/>
          </a:xfrm>
          <a:prstGeom prst="rect">
            <a:avLst/>
          </a:prstGeom>
          <a:noFill/>
        </p:spPr>
      </p:pic>
      <p:pic>
        <p:nvPicPr>
          <p:cNvPr id="5" name="Picture 10" descr="http://members.shaw.ca/vict/compass_rose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91200" y="4267200"/>
            <a:ext cx="2590800" cy="231938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90" name="Picture 6" descr="http://upload.wikimedia.org/wikipedia/commons/b/bd/Drury_lane_inset_map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95800" y="3581400"/>
            <a:ext cx="4480130" cy="2857500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Map Basics</a:t>
            </a:r>
            <a:br>
              <a:rPr lang="en-US" dirty="0" smtClean="0"/>
            </a:br>
            <a:r>
              <a:rPr lang="en-US" dirty="0" smtClean="0"/>
              <a:t>Sections 1.1 and 1.4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Locator Map – Locator maps may show a larger area than the main map or where the area on the map is located within the larger area.</a:t>
            </a:r>
            <a:endParaRPr lang="en-US" dirty="0"/>
          </a:p>
        </p:txBody>
      </p:sp>
      <p:pic>
        <p:nvPicPr>
          <p:cNvPr id="16386" name="Picture 2" descr="http://www.jnweb.com/images/hotel-vic-locator-map-72ppi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8600" y="3581400"/>
            <a:ext cx="3846654" cy="3038857"/>
          </a:xfrm>
          <a:prstGeom prst="rect">
            <a:avLst/>
          </a:prstGeom>
          <a:noFill/>
        </p:spPr>
      </p:pic>
      <p:pic>
        <p:nvPicPr>
          <p:cNvPr id="6" name="Picture 6" descr="http://upload.wikimedia.org/wikipedia/commons/b/bd/Drury_lane_inset_map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35270" y="3581400"/>
            <a:ext cx="4708730" cy="2857500"/>
          </a:xfrm>
          <a:prstGeom prst="rect">
            <a:avLst/>
          </a:prstGeom>
          <a:noFill/>
        </p:spPr>
      </p:pic>
      <p:pic>
        <p:nvPicPr>
          <p:cNvPr id="7" name="Picture 2" descr="http://www.jnweb.com/images/hotel-vic-locator-map-72ppi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6670" y="3581400"/>
            <a:ext cx="3846654" cy="303885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Map Basics</a:t>
            </a:r>
            <a:br>
              <a:rPr lang="en-US" dirty="0" smtClean="0"/>
            </a:br>
            <a:r>
              <a:rPr lang="en-US" dirty="0" smtClean="0"/>
              <a:t>Sections 1.1 and 1.4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447800"/>
            <a:ext cx="8229600" cy="4525963"/>
          </a:xfrm>
        </p:spPr>
        <p:txBody>
          <a:bodyPr/>
          <a:lstStyle/>
          <a:p>
            <a:r>
              <a:rPr lang="en-US" dirty="0" smtClean="0"/>
              <a:t>Scale Bar – shows how much space on the map represents a given distance on the land.  </a:t>
            </a:r>
            <a:endParaRPr lang="en-US" dirty="0"/>
          </a:p>
        </p:txBody>
      </p:sp>
      <p:pic>
        <p:nvPicPr>
          <p:cNvPr id="1026" name="Picture 2" descr="http://1.bp.blogspot.com/-sNrHGg7xsfQ/Tx3NRuYm2mI/AAAAAAAAABY/rF5afzJRmU0/s1600/OwnYourMap_KEM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52600" y="2525078"/>
            <a:ext cx="5410200" cy="417938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Map Basics</a:t>
            </a:r>
            <a:br>
              <a:rPr lang="en-US" dirty="0" smtClean="0"/>
            </a:br>
            <a:r>
              <a:rPr lang="en-US" dirty="0" smtClean="0"/>
              <a:t>Sections 1.1 and 1.4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676400"/>
            <a:ext cx="3352800" cy="4525963"/>
          </a:xfrm>
        </p:spPr>
        <p:txBody>
          <a:bodyPr/>
          <a:lstStyle/>
          <a:p>
            <a:r>
              <a:rPr lang="en-US" dirty="0" smtClean="0"/>
              <a:t>Map Grid – imaginary lines placed on a map to help us determine location. </a:t>
            </a:r>
            <a:endParaRPr lang="en-US" dirty="0"/>
          </a:p>
        </p:txBody>
      </p:sp>
      <p:pic>
        <p:nvPicPr>
          <p:cNvPr id="19458" name="Picture 2" descr="http://www.mcwdn.org/MAPS%26GLOBES/JunkFood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57600" y="1447800"/>
            <a:ext cx="5181600" cy="51816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771</TotalTime>
  <Words>753</Words>
  <Application>Microsoft Office PowerPoint</Application>
  <PresentationFormat>On-screen Show (4:3)</PresentationFormat>
  <Paragraphs>129</Paragraphs>
  <Slides>24</Slides>
  <Notes>24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25" baseType="lpstr">
      <vt:lpstr>Office Theme</vt:lpstr>
      <vt:lpstr>World Geography  Core Concepts</vt:lpstr>
      <vt:lpstr>Ways to Show the Earth’s Surface Section 1.3</vt:lpstr>
      <vt:lpstr>Ways to Show the Earth’s Surface Section 1.3</vt:lpstr>
      <vt:lpstr>Map Basics Sections 1.1 and 1.4</vt:lpstr>
      <vt:lpstr>Map Basics Sections 1.1 and 1.4</vt:lpstr>
      <vt:lpstr>Map Basics Sections 1.1 and 1.4</vt:lpstr>
      <vt:lpstr>Map Basics Sections 1.1 and 1.4</vt:lpstr>
      <vt:lpstr>Map Basics Sections 1.1 and 1.4</vt:lpstr>
      <vt:lpstr>Map Basics Sections 1.1 and 1.4</vt:lpstr>
      <vt:lpstr>Map Basics Sections 1.1 and 1.4</vt:lpstr>
      <vt:lpstr>Map Basics Sections 1.1 and 1.4</vt:lpstr>
      <vt:lpstr>Map Basics Sections 1.1 and 1.4</vt:lpstr>
      <vt:lpstr>Map Basics Sections 1.1 and 1.4</vt:lpstr>
      <vt:lpstr>Types of Maps  Section 1.5</vt:lpstr>
      <vt:lpstr>Types of Maps  Section 1.5</vt:lpstr>
      <vt:lpstr>Types of Maps  Section 1.5</vt:lpstr>
      <vt:lpstr>Types of Maps  Section 1.5</vt:lpstr>
      <vt:lpstr>Geography’s Five Themes Section 1.2</vt:lpstr>
      <vt:lpstr>Geography’s Five Themes Section 1.2</vt:lpstr>
      <vt:lpstr>Geography’s Five Themes Section 1.2</vt:lpstr>
      <vt:lpstr>Geography’s Five Themes Section 1.2</vt:lpstr>
      <vt:lpstr>Geography’s Five Themes Section 1.2</vt:lpstr>
      <vt:lpstr>Geography’s Five Themes Section 1.2</vt:lpstr>
      <vt:lpstr>Bibliography</vt:lpstr>
    </vt:vector>
  </TitlesOfParts>
  <Company>McGuffey School District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World Geography  Core Concepts</dc:title>
  <dc:creator>cristin litman</dc:creator>
  <cp:lastModifiedBy>wolfa</cp:lastModifiedBy>
  <cp:revision>39</cp:revision>
  <dcterms:created xsi:type="dcterms:W3CDTF">2012-08-30T16:53:38Z</dcterms:created>
  <dcterms:modified xsi:type="dcterms:W3CDTF">2013-09-04T14:56:19Z</dcterms:modified>
</cp:coreProperties>
</file>